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62" r:id="rId4"/>
    <p:sldId id="277" r:id="rId5"/>
    <p:sldId id="263" r:id="rId6"/>
    <p:sldId id="281" r:id="rId7"/>
    <p:sldId id="278" r:id="rId8"/>
    <p:sldId id="259" r:id="rId9"/>
    <p:sldId id="279" r:id="rId10"/>
    <p:sldId id="265" r:id="rId11"/>
    <p:sldId id="288" r:id="rId12"/>
    <p:sldId id="282" r:id="rId13"/>
    <p:sldId id="266" r:id="rId14"/>
    <p:sldId id="268" r:id="rId15"/>
    <p:sldId id="269" r:id="rId16"/>
    <p:sldId id="271" r:id="rId17"/>
    <p:sldId id="283" r:id="rId18"/>
    <p:sldId id="284" r:id="rId19"/>
    <p:sldId id="286" r:id="rId20"/>
    <p:sldId id="28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>
        <p:scale>
          <a:sx n="70" d="100"/>
          <a:sy n="70" d="100"/>
        </p:scale>
        <p:origin x="-702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dirty="0"/>
              <a:pPr/>
              <a:t>9/25/2017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dirty="0"/>
              <a:pPr/>
              <a:t>9/25/2017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dirty="0"/>
              <a:pPr/>
              <a:t>9/25/2017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dirty="0"/>
              <a:pPr/>
              <a:t>9/25/2017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dirty="0"/>
              <a:pPr/>
              <a:t>9/25/2017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dirty="0"/>
              <a:pPr/>
              <a:t>9/25/2017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dirty="0"/>
              <a:pPr/>
              <a:t>9/25/2017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dirty="0"/>
              <a:pPr/>
              <a:t>9/25/2017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dirty="0"/>
              <a:pPr/>
              <a:t>9/25/2017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dirty="0"/>
              <a:pPr/>
              <a:t>9/25/2017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dirty="0"/>
              <a:pPr/>
              <a:t>9/25/2017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dirty="0"/>
              <a:pPr/>
              <a:t>9/25/2017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97280" y="1267096"/>
            <a:ext cx="10058400" cy="3058015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pt-BR" sz="4000" b="1" dirty="0" smtClean="0"/>
              <a:t>ATIVIDADES DE PRONÚNCIA EM LIVROS DIDÁTICOS DE INGLÊS AERONÁUTICO: reflexões sob o prisma de falantes de português brasileiro.</a:t>
            </a: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dirty="0"/>
              <a:t/>
            </a:r>
            <a:br>
              <a:rPr lang="pt-BR" sz="3200" dirty="0"/>
            </a:b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2800" dirty="0" smtClean="0"/>
              <a:t>Carlos Alberto </a:t>
            </a:r>
            <a:r>
              <a:rPr lang="pt-BR" sz="2800" dirty="0" err="1" smtClean="0"/>
              <a:t>Babboni</a:t>
            </a:r>
            <a:r>
              <a:rPr lang="pt-BR" sz="2800" dirty="0" smtClean="0"/>
              <a:t> (Universidade de Taubaté - UNITAU)</a:t>
            </a:r>
            <a:br>
              <a:rPr lang="pt-BR" sz="2800" dirty="0" smtClean="0"/>
            </a:br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2800" dirty="0" smtClean="0"/>
              <a:t>Orientadora: </a:t>
            </a:r>
            <a:r>
              <a:rPr lang="pt-BR" sz="2800" dirty="0" err="1" smtClean="0"/>
              <a:t>Profª</a:t>
            </a:r>
            <a:r>
              <a:rPr lang="pt-BR" sz="2800" dirty="0" smtClean="0"/>
              <a:t> Dra. Karin </a:t>
            </a:r>
            <a:r>
              <a:rPr lang="pt-BR" sz="2800" dirty="0" err="1" smtClean="0"/>
              <a:t>Quast</a:t>
            </a:r>
            <a:endParaRPr lang="pt-BR" sz="2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endParaRPr lang="pt-BR" dirty="0" smtClean="0"/>
          </a:p>
          <a:p>
            <a:pPr algn="r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26964242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1"/>
            <a:ext cx="10058400" cy="1737360"/>
          </a:xfrm>
        </p:spPr>
        <p:txBody>
          <a:bodyPr>
            <a:normAutofit/>
          </a:bodyPr>
          <a:lstStyle/>
          <a:p>
            <a:pPr algn="ctr"/>
            <a:r>
              <a:rPr lang="pt-BR" sz="4000" dirty="0" smtClean="0"/>
              <a:t/>
            </a:r>
            <a:br>
              <a:rPr lang="pt-BR" sz="4000" dirty="0" smtClean="0"/>
            </a:br>
            <a:r>
              <a:rPr lang="pt-BR" sz="4000" dirty="0" smtClean="0"/>
              <a:t/>
            </a:r>
            <a:br>
              <a:rPr lang="pt-BR" sz="4000" dirty="0" smtClean="0"/>
            </a:br>
            <a:endParaRPr lang="pt-BR" sz="4000" dirty="0"/>
          </a:p>
        </p:txBody>
      </p:sp>
      <p:pic>
        <p:nvPicPr>
          <p:cNvPr id="11" name="Espaço Reservado para Conteúdo 10" descr="lingua franca cor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7546" y="0"/>
            <a:ext cx="11518711" cy="6858000"/>
          </a:xfrm>
        </p:spPr>
      </p:pic>
    </p:spTree>
    <p:extLst>
      <p:ext uri="{BB962C8B-B14F-4D97-AF65-F5344CB8AC3E}">
        <p14:creationId xmlns:p14="http://schemas.microsoft.com/office/powerpoint/2010/main" xmlns="" val="22149487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201003"/>
          </a:xfrm>
        </p:spPr>
        <p:txBody>
          <a:bodyPr>
            <a:normAutofit/>
          </a:bodyPr>
          <a:lstStyle/>
          <a:p>
            <a:pPr algn="ctr"/>
            <a:r>
              <a:rPr lang="pt-BR" sz="4000" dirty="0" smtClean="0"/>
              <a:t>Análise dos exercícios de pronúncia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pt-BR" sz="3600" dirty="0" smtClean="0"/>
          </a:p>
          <a:p>
            <a:pPr algn="ctr"/>
            <a:r>
              <a:rPr lang="pt-BR" sz="3600" dirty="0" smtClean="0"/>
              <a:t>OACI – </a:t>
            </a:r>
            <a:r>
              <a:rPr lang="pt-BR" sz="3600" dirty="0" err="1" smtClean="0"/>
              <a:t>Doc</a:t>
            </a:r>
            <a:r>
              <a:rPr lang="pt-BR" sz="3600" dirty="0" smtClean="0"/>
              <a:t> 9835 (2010)</a:t>
            </a:r>
          </a:p>
          <a:p>
            <a:pPr algn="ctr"/>
            <a:r>
              <a:rPr lang="pt-BR" sz="3600" dirty="0" smtClean="0"/>
              <a:t>Problemas de pronúncia para nativos em PB</a:t>
            </a:r>
          </a:p>
          <a:p>
            <a:pPr algn="ctr"/>
            <a:r>
              <a:rPr lang="pt-BR" sz="3600" dirty="0" err="1" smtClean="0"/>
              <a:t>Lingua</a:t>
            </a:r>
            <a:r>
              <a:rPr lang="pt-BR" sz="3600" dirty="0" smtClean="0"/>
              <a:t> Franca Core (LFC)</a:t>
            </a:r>
          </a:p>
          <a:p>
            <a:endParaRPr lang="pt-BR" dirty="0"/>
          </a:p>
        </p:txBody>
      </p:sp>
    </p:spTree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623305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pPr algn="ctr"/>
            <a:endParaRPr lang="pt-BR" sz="2400" dirty="0" smtClean="0"/>
          </a:p>
          <a:p>
            <a:pPr algn="ctr"/>
            <a:r>
              <a:rPr lang="pt-BR" sz="2400" dirty="0" smtClean="0"/>
              <a:t>Livros para Pilotos / </a:t>
            </a:r>
            <a:r>
              <a:rPr lang="pt-BR" sz="2400" dirty="0" err="1" smtClean="0"/>
              <a:t>ATCOs</a:t>
            </a:r>
            <a:r>
              <a:rPr lang="pt-BR" sz="2400" dirty="0" smtClean="0"/>
              <a:t> já habilitados (em serviço).</a:t>
            </a:r>
            <a:endParaRPr lang="pt-BR" sz="2400" dirty="0"/>
          </a:p>
        </p:txBody>
      </p:sp>
      <p:pic>
        <p:nvPicPr>
          <p:cNvPr id="6" name="Imagem 5" descr="L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603" y="443484"/>
            <a:ext cx="11641540" cy="497812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1104" y="286603"/>
            <a:ext cx="4443708" cy="595095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18176" y="218193"/>
            <a:ext cx="6583680" cy="606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91592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6048883"/>
          </a:xfrm>
        </p:spPr>
        <p:txBody>
          <a:bodyPr>
            <a:normAutofit/>
          </a:bodyPr>
          <a:lstStyle/>
          <a:p>
            <a:pPr algn="ctr"/>
            <a:endParaRPr lang="pt-BR" sz="2200" b="1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98308889"/>
              </p:ext>
            </p:extLst>
          </p:nvPr>
        </p:nvGraphicFramePr>
        <p:xfrm>
          <a:off x="341195" y="205732"/>
          <a:ext cx="11505062" cy="61131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9933"/>
                <a:gridCol w="1050878"/>
                <a:gridCol w="2661313"/>
                <a:gridCol w="3193577"/>
                <a:gridCol w="1173707"/>
                <a:gridCol w="2415654"/>
              </a:tblGrid>
              <a:tr h="7155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Unid</a:t>
                      </a:r>
                      <a:r>
                        <a:rPr lang="pt-BR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pt-BR" sz="20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Tópic</a:t>
                      </a:r>
                      <a:r>
                        <a:rPr lang="pt-BR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pt-BR" sz="20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Aspect</a:t>
                      </a:r>
                      <a:r>
                        <a:rPr lang="pt-BR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lang="pt-BR" sz="2000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pt-BR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Segmentais</a:t>
                      </a:r>
                      <a:endParaRPr lang="pt-BR" sz="20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Aspecto </a:t>
                      </a:r>
                      <a:r>
                        <a:rPr lang="pt-BR" sz="20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Suprassegm</a:t>
                      </a:r>
                      <a:r>
                        <a:rPr lang="pt-BR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pt-BR" sz="20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Exerc</a:t>
                      </a:r>
                      <a:r>
                        <a:rPr lang="pt-BR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pt-BR" sz="20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Prática</a:t>
                      </a:r>
                      <a:r>
                        <a:rPr lang="pt-BR" sz="2000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Oral</a:t>
                      </a:r>
                      <a:endParaRPr lang="pt-BR" sz="20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8393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pt-BR" sz="20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pt-BR" sz="20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alfabeto (1)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números (1)</a:t>
                      </a:r>
                      <a:endParaRPr lang="pt-BR" sz="20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pt-BR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 -</a:t>
                      </a:r>
                      <a:endParaRPr lang="pt-BR" sz="20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pt-BR" sz="20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Repetição </a:t>
                      </a:r>
                      <a:r>
                        <a:rPr lang="pt-BR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(2)</a:t>
                      </a:r>
                      <a:endParaRPr lang="pt-BR" sz="20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4949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pt-BR" sz="20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pt-BR" sz="20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pt-BR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 -</a:t>
                      </a:r>
                      <a:endParaRPr lang="pt-BR" sz="20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Tônica em palavras (2)</a:t>
                      </a:r>
                      <a:endParaRPr lang="pt-BR" sz="20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pt-BR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 -</a:t>
                      </a:r>
                      <a:endParaRPr lang="pt-BR" sz="20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5802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pt-BR" sz="20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pt-BR" sz="20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pt-BR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pt-BR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 -</a:t>
                      </a:r>
                      <a:endParaRPr lang="pt-BR" sz="20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Tônica </a:t>
                      </a:r>
                      <a:r>
                        <a:rPr lang="pt-BR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em sentenças (4)</a:t>
                      </a:r>
                      <a:endParaRPr lang="pt-BR" sz="20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Leitura </a:t>
                      </a:r>
                      <a:r>
                        <a:rPr lang="pt-BR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voz</a:t>
                      </a:r>
                      <a:r>
                        <a:rPr lang="pt-BR" sz="2000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alta</a:t>
                      </a:r>
                      <a:r>
                        <a:rPr lang="pt-BR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pt-BR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(1)</a:t>
                      </a:r>
                      <a:endParaRPr lang="pt-BR" sz="20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563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pt-BR" sz="20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pt-BR" sz="20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/s/, /∫/, /t∫</a:t>
                      </a:r>
                      <a:r>
                        <a:rPr lang="pt-BR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/ (2)</a:t>
                      </a:r>
                      <a:endParaRPr lang="pt-BR" sz="20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Tônica </a:t>
                      </a:r>
                      <a:r>
                        <a:rPr lang="pt-BR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em sentenças (2)</a:t>
                      </a:r>
                      <a:endParaRPr lang="pt-BR" sz="20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pt-BR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 -</a:t>
                      </a:r>
                      <a:endParaRPr lang="pt-BR" sz="20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4599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5</a:t>
                      </a:r>
                      <a:endParaRPr lang="pt-BR" sz="2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</a:t>
                      </a:r>
                      <a:endParaRPr lang="pt-BR" sz="2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vogais (2)</a:t>
                      </a:r>
                      <a:endParaRPr lang="pt-BR" sz="2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- - -</a:t>
                      </a:r>
                      <a:endParaRPr lang="pt-BR" sz="2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</a:t>
                      </a:r>
                      <a:endParaRPr lang="pt-BR" sz="2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- - -</a:t>
                      </a:r>
                      <a:endParaRPr lang="pt-BR" sz="2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4599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6</a:t>
                      </a:r>
                      <a:endParaRPr lang="pt-BR" sz="2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</a:t>
                      </a:r>
                      <a:endParaRPr lang="pt-BR" sz="2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- - -</a:t>
                      </a:r>
                      <a:endParaRPr lang="pt-BR" sz="2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Sotaque (2)</a:t>
                      </a:r>
                      <a:endParaRPr lang="pt-BR" sz="2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</a:t>
                      </a:r>
                      <a:endParaRPr lang="pt-BR" sz="2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Leitura voz</a:t>
                      </a:r>
                      <a:r>
                        <a:rPr lang="pt-BR" sz="2000" b="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 alta (1)</a:t>
                      </a:r>
                      <a:endParaRPr lang="pt-BR" sz="2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4599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7</a:t>
                      </a:r>
                      <a:endParaRPr lang="pt-BR" sz="2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</a:t>
                      </a:r>
                      <a:endParaRPr lang="pt-BR" sz="2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- - -</a:t>
                      </a:r>
                      <a:endParaRPr lang="pt-BR" sz="2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Tônica</a:t>
                      </a:r>
                      <a:r>
                        <a:rPr lang="pt-BR" sz="2000" b="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 em palavras (2)</a:t>
                      </a:r>
                      <a:endParaRPr lang="pt-BR" sz="2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</a:t>
                      </a:r>
                      <a:endParaRPr lang="pt-BR" sz="2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- - -</a:t>
                      </a:r>
                      <a:endParaRPr lang="pt-BR" sz="2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10822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pt-BR" sz="20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pt-BR" sz="20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“-</a:t>
                      </a:r>
                      <a:r>
                        <a:rPr lang="pt-BR" sz="20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ed</a:t>
                      </a:r>
                      <a:r>
                        <a:rPr lang="pt-BR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” final</a:t>
                      </a:r>
                      <a:r>
                        <a:rPr lang="pt-BR" sz="2000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(2)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encont</a:t>
                      </a:r>
                      <a:r>
                        <a:rPr lang="pt-BR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lang="pt-BR" sz="2000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pt-BR" sz="2000" baseline="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pt-BR" sz="20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onsonan</a:t>
                      </a:r>
                      <a:r>
                        <a:rPr lang="pt-BR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. (2)</a:t>
                      </a:r>
                      <a:endParaRPr lang="pt-BR" sz="20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pt-BR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 -</a:t>
                      </a:r>
                      <a:endParaRPr lang="pt-BR" sz="20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Repetição (1)</a:t>
                      </a:r>
                      <a:endParaRPr lang="pt-BR" sz="20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4578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lang="pt-BR" sz="200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pt-BR" sz="2000" b="1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pt-BR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pt-BR" sz="20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pt-BR" sz="20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pt-BR" sz="2000" b="1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pt-BR" sz="20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pt-BR" sz="2000" b="1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pt-BR" sz="2000" b="1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73078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111" y="286603"/>
            <a:ext cx="4825669" cy="631834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57217" y="198756"/>
            <a:ext cx="6961632" cy="3541704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57216" y="3848834"/>
            <a:ext cx="6961633" cy="275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98281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6022757"/>
          </a:xfrm>
        </p:spPr>
        <p:txBody>
          <a:bodyPr>
            <a:normAutofit/>
          </a:bodyPr>
          <a:lstStyle/>
          <a:p>
            <a:pPr algn="ctr"/>
            <a:endParaRPr lang="pt-BR" sz="2200" dirty="0"/>
          </a:p>
        </p:txBody>
      </p:sp>
      <p:graphicFrame>
        <p:nvGraphicFramePr>
          <p:cNvPr id="8" name="Espaço Reservado para Conteú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08592357"/>
              </p:ext>
            </p:extLst>
          </p:nvPr>
        </p:nvGraphicFramePr>
        <p:xfrm>
          <a:off x="177421" y="248195"/>
          <a:ext cx="11791667" cy="64937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9934"/>
                <a:gridCol w="1009935"/>
                <a:gridCol w="2146110"/>
                <a:gridCol w="3276600"/>
                <a:gridCol w="990600"/>
                <a:gridCol w="3358488"/>
              </a:tblGrid>
              <a:tr h="4376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Unid</a:t>
                      </a:r>
                      <a:r>
                        <a:rPr lang="pt-BR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pt-BR" sz="20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pt-BR" sz="20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Tópic</a:t>
                      </a:r>
                      <a:r>
                        <a:rPr lang="pt-BR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pt-BR" sz="20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Asp</a:t>
                      </a:r>
                      <a:r>
                        <a:rPr lang="pt-BR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lang="pt-BR" sz="2000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S</a:t>
                      </a:r>
                      <a:r>
                        <a:rPr lang="pt-BR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egmental</a:t>
                      </a:r>
                      <a:endParaRPr lang="pt-BR" sz="20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Aspecto </a:t>
                      </a:r>
                      <a:r>
                        <a:rPr lang="pt-BR" sz="20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Suprassegm</a:t>
                      </a:r>
                      <a:r>
                        <a:rPr lang="pt-BR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pt-BR" sz="20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pt-BR" sz="20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Exerc</a:t>
                      </a:r>
                      <a:r>
                        <a:rPr lang="pt-BR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pt-BR" sz="20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pt-BR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Prática</a:t>
                      </a:r>
                      <a:r>
                        <a:rPr lang="pt-BR" sz="2000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Oral</a:t>
                      </a:r>
                      <a:endParaRPr lang="pt-BR" sz="20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8535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pt-BR" sz="20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pt-BR" sz="20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alfabeto (4)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números (2)</a:t>
                      </a:r>
                      <a:endParaRPr lang="pt-BR" sz="20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pt-BR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 -</a:t>
                      </a:r>
                      <a:endParaRPr lang="pt-BR" sz="20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pt-BR" sz="20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Repetição </a:t>
                      </a:r>
                      <a:r>
                        <a:rPr lang="pt-BR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(1</a:t>
                      </a:r>
                      <a:r>
                        <a:rPr lang="pt-BR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), Leitura (1),</a:t>
                      </a:r>
                      <a:r>
                        <a:rPr lang="pt-BR" sz="2000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pt-BR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Soletrar</a:t>
                      </a:r>
                      <a:r>
                        <a:rPr lang="pt-BR" sz="2000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palavras </a:t>
                      </a:r>
                      <a:r>
                        <a:rPr lang="pt-BR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(1)</a:t>
                      </a:r>
                      <a:endParaRPr lang="pt-BR" sz="20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781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pt-BR" sz="20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pt-BR" sz="20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“-</a:t>
                      </a:r>
                      <a:r>
                        <a:rPr lang="pt-BR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ed</a:t>
                      </a:r>
                      <a:r>
                        <a:rPr lang="pt-BR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” </a:t>
                      </a:r>
                      <a:r>
                        <a:rPr lang="pt-BR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final (4)</a:t>
                      </a:r>
                      <a:endParaRPr lang="pt-BR" sz="20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pt-BR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 -</a:t>
                      </a:r>
                      <a:endParaRPr lang="pt-BR" sz="20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pt-BR" sz="20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Repetição</a:t>
                      </a:r>
                      <a:r>
                        <a:rPr lang="pt-BR" sz="2000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pt-BR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(1), Recontar uma história (1)</a:t>
                      </a:r>
                      <a:endParaRPr lang="pt-BR" sz="20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5143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pt-BR" sz="20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pt-BR" sz="20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/b/ e /p</a:t>
                      </a:r>
                      <a:r>
                        <a:rPr lang="pt-BR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/ (4)</a:t>
                      </a:r>
                      <a:endParaRPr lang="pt-BR" sz="20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Tônica</a:t>
                      </a:r>
                      <a:r>
                        <a:rPr lang="pt-BR" sz="2000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em s</a:t>
                      </a:r>
                      <a:r>
                        <a:rPr lang="pt-BR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entenças (1)</a:t>
                      </a:r>
                      <a:endParaRPr lang="pt-BR" sz="20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pt-BR" sz="20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Repetição </a:t>
                      </a:r>
                      <a:r>
                        <a:rPr lang="pt-BR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(1</a:t>
                      </a:r>
                      <a:r>
                        <a:rPr lang="pt-BR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), Leitura </a:t>
                      </a:r>
                      <a:r>
                        <a:rPr lang="pt-BR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(2)</a:t>
                      </a:r>
                      <a:endParaRPr lang="pt-BR" sz="20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5143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4</a:t>
                      </a:r>
                      <a:endParaRPr lang="pt-BR" sz="20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</a:t>
                      </a:r>
                      <a:endParaRPr lang="pt-BR" sz="20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- - -</a:t>
                      </a:r>
                      <a:endParaRPr lang="pt-BR" sz="20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Junção de sons (1)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aseline="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Tônica em palavras (1)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aseline="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Tônica em sentenças (3)</a:t>
                      </a:r>
                      <a:endParaRPr lang="pt-BR" sz="20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5</a:t>
                      </a:r>
                      <a:endParaRPr lang="pt-BR" sz="20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Repetição (2), Leitura (1)</a:t>
                      </a:r>
                      <a:endParaRPr lang="pt-BR" sz="20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5538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...</a:t>
                      </a:r>
                      <a:endParaRPr lang="pt-BR" sz="2000" b="1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...</a:t>
                      </a:r>
                      <a:endParaRPr lang="pt-BR" sz="2000" b="1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...</a:t>
                      </a:r>
                      <a:endParaRPr lang="pt-BR" sz="2000" b="1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...</a:t>
                      </a:r>
                      <a:endParaRPr lang="pt-BR" sz="2000" b="1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...</a:t>
                      </a:r>
                      <a:endParaRPr lang="pt-BR" sz="2000" b="1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...</a:t>
                      </a:r>
                      <a:endParaRPr lang="pt-BR" sz="2000" b="1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7643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11</a:t>
                      </a:r>
                      <a:endParaRPr lang="pt-BR" sz="20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</a:t>
                      </a:r>
                      <a:endParaRPr lang="pt-BR" sz="20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ditongos (2)</a:t>
                      </a:r>
                      <a:endParaRPr lang="pt-BR" sz="20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Tônica para contrastar</a:t>
                      </a:r>
                      <a:r>
                        <a:rPr lang="pt-BR" sz="2000" baseline="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 / checar informações (3)</a:t>
                      </a:r>
                      <a:endParaRPr lang="pt-BR" sz="20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5</a:t>
                      </a:r>
                      <a:endParaRPr lang="pt-BR" sz="20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Repetição (2), Leitura e correção pelo parceiro (1)</a:t>
                      </a:r>
                      <a:endParaRPr lang="pt-BR" sz="20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11403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pt-BR" sz="20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pt-BR" sz="20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“-</a:t>
                      </a:r>
                      <a:r>
                        <a:rPr lang="pt-BR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tion</a:t>
                      </a:r>
                      <a:r>
                        <a:rPr lang="pt-BR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”, “-</a:t>
                      </a:r>
                      <a:r>
                        <a:rPr lang="pt-BR" sz="20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sion</a:t>
                      </a:r>
                      <a:r>
                        <a:rPr lang="pt-BR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”, 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“-</a:t>
                      </a:r>
                      <a:r>
                        <a:rPr lang="pt-BR" sz="20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cion</a:t>
                      </a:r>
                      <a:r>
                        <a:rPr lang="pt-BR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” finais (2)</a:t>
                      </a:r>
                      <a:endParaRPr lang="pt-BR" sz="20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Unidades</a:t>
                      </a:r>
                      <a:r>
                        <a:rPr lang="pt-BR" sz="2000" baseline="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 de sentido (1) Tônica em palavras e sentenças (2)</a:t>
                      </a:r>
                      <a:endParaRPr lang="pt-BR" sz="20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pt-BR" sz="20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Repetição (1), Responder</a:t>
                      </a:r>
                      <a:r>
                        <a:rPr lang="pt-BR" sz="2000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questões focando na tônica e na sílaba final (2)</a:t>
                      </a:r>
                      <a:endParaRPr lang="pt-BR" sz="20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4269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lang="pt-BR" sz="20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  <a:endParaRPr lang="pt-BR" sz="2000" b="1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pt-BR" sz="2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pt-BR" sz="2000" b="1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pt-BR" sz="20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pt-BR" sz="2000" b="1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54</a:t>
                      </a:r>
                      <a:endParaRPr lang="pt-BR" sz="2000" b="1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  <a:endParaRPr lang="pt-BR" sz="2000" b="1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002789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chec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8279" y="599091"/>
            <a:ext cx="4418135" cy="5608474"/>
          </a:xfrm>
        </p:spPr>
      </p:pic>
      <p:pic>
        <p:nvPicPr>
          <p:cNvPr id="5" name="Imagem 4" descr="para slide gei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3129" y="586854"/>
            <a:ext cx="4735773" cy="559470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60060"/>
          </a:xfrm>
        </p:spPr>
        <p:txBody>
          <a:bodyPr/>
          <a:lstStyle/>
          <a:p>
            <a:pPr algn="ctr"/>
            <a:r>
              <a:rPr lang="pt-BR" sz="4000" dirty="0" smtClean="0"/>
              <a:t>Conclusão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Por serem “materiais globais” (CELANI, 2005), publicados por editoras de alcance mundial, os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LDs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não teriam condições de abarcar as especificidades dos idiomas de todos os 191 países-membros da OACI.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Os seguintes problemas de pronúncia em inglês de falantes de PB não são abordados em nenhuma Unidade dos dois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LDs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(a)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velarização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da fricativa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glotal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/h/;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(b) não aspiração das oclusivas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desvozeadas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/k/, /p/ e /t/;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(c) palatização das oclusivas alveolares /t/ e /d/;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(d)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deslaterização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da lateral alveolar vozeada (“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-escuro”) e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(e) vocalização das nasais /m/ e /n/.</a:t>
            </a: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. 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78173"/>
          </a:xfrm>
        </p:spPr>
        <p:txBody>
          <a:bodyPr/>
          <a:lstStyle/>
          <a:p>
            <a:pPr algn="ctr"/>
            <a:r>
              <a:rPr lang="pt-BR" sz="4000" dirty="0" smtClean="0"/>
              <a:t>Conclusão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Frequentemente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ouvimos que o livro didático é como uma “camisa de força” para professores/instrutores, que ficam “presos” a ele.</a:t>
            </a:r>
          </a:p>
          <a:p>
            <a:pPr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O professor/instrutor deve buscar se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libertar das amarras do LD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, e ter em mente que é ele quem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melhor conhece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seus alunos, suas dificuldades, seus pontos fortes e fracos e, assim, tem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melhores condições de julgar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o que deve (ou não) trabalhar em sala de aula e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se são necessárias complementações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e de que ordem.</a:t>
            </a:r>
            <a:endParaRPr lang="pt-BR" sz="24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dirty="0" smtClean="0"/>
              <a:t>O que deu início à pesquisa...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89888" y="1845734"/>
            <a:ext cx="9582912" cy="402336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endParaRPr lang="pt-BR" sz="3200" dirty="0" smtClean="0"/>
          </a:p>
          <a:p>
            <a:pPr marL="0" indent="0" algn="just">
              <a:lnSpc>
                <a:spcPct val="100000"/>
              </a:lnSpc>
              <a:buNone/>
            </a:pPr>
            <a:r>
              <a:rPr lang="pt-BR" sz="3200" dirty="0" smtClean="0"/>
              <a:t>Percepções e questionamentos do professor-pesquisador, durante as aulas de Inglês Aeronáutico para </a:t>
            </a:r>
            <a:r>
              <a:rPr lang="pt-BR" sz="3200" dirty="0" err="1" smtClean="0"/>
              <a:t>ATCOs</a:t>
            </a:r>
            <a:r>
              <a:rPr lang="pt-BR" sz="3200" dirty="0" smtClean="0"/>
              <a:t>, na EEAR, em Guaratinguetá.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BR" sz="3200" dirty="0" smtClean="0"/>
              <a:t>A necessidade, por parte dos alunos do Curso de </a:t>
            </a:r>
            <a:r>
              <a:rPr lang="pt-BR" sz="3200" dirty="0" err="1" smtClean="0"/>
              <a:t>ATCOs</a:t>
            </a:r>
            <a:r>
              <a:rPr lang="pt-BR" sz="3200" dirty="0" smtClean="0"/>
              <a:t>, de aprimorar a pronúncia das palavras em inglês.</a:t>
            </a:r>
          </a:p>
        </p:txBody>
      </p:sp>
    </p:spTree>
    <p:extLst>
      <p:ext uri="{BB962C8B-B14F-4D97-AF65-F5344CB8AC3E}">
        <p14:creationId xmlns:p14="http://schemas.microsoft.com/office/powerpoint/2010/main" xmlns="" val="26888202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191069"/>
            <a:ext cx="10058400" cy="1009934"/>
          </a:xfrm>
        </p:spPr>
        <p:txBody>
          <a:bodyPr>
            <a:normAutofit/>
          </a:bodyPr>
          <a:lstStyle/>
          <a:p>
            <a:pPr algn="ctr"/>
            <a:r>
              <a:rPr lang="pt-BR" sz="4000" dirty="0" smtClean="0"/>
              <a:t>Principais referências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13899" y="1665027"/>
            <a:ext cx="11450471" cy="477671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1" dirty="0" smtClean="0"/>
              <a:t>CELCE-MURCIA, M.; BRINTON, D.M.; GOODWIN, J.M. </a:t>
            </a:r>
            <a:r>
              <a:rPr lang="en-US" sz="2200" i="1" dirty="0" smtClean="0"/>
              <a:t>Teaching English Pronunciation - </a:t>
            </a:r>
            <a:r>
              <a:rPr lang="en-US" sz="2200" dirty="0" smtClean="0"/>
              <a:t>A Reference for Teachers of English to Speakers of Other </a:t>
            </a:r>
            <a:r>
              <a:rPr lang="pt-BR" sz="2200" dirty="0" err="1" smtClean="0"/>
              <a:t>Languages</a:t>
            </a:r>
            <a:r>
              <a:rPr lang="pt-BR" sz="2200" dirty="0" smtClean="0"/>
              <a:t>. Cambridge: CUP, 1996.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200" b="1" dirty="0" smtClean="0"/>
              <a:t>CRISTÓFARO-SILVA, T. </a:t>
            </a:r>
            <a:r>
              <a:rPr lang="pt-BR" sz="2200" i="1" dirty="0" smtClean="0"/>
              <a:t>Pronúncia do Inglês Para Falantes do Português Brasileiro. </a:t>
            </a:r>
            <a:r>
              <a:rPr lang="pt-BR" sz="2200" dirty="0" smtClean="0"/>
              <a:t>São Paulo: Contexto, 2012.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1" dirty="0" smtClean="0"/>
              <a:t>DUDLEY-EVANS, T.; ST. JOHN, M.J. </a:t>
            </a:r>
            <a:r>
              <a:rPr lang="en-US" sz="2200" i="1" dirty="0" smtClean="0"/>
              <a:t>Developments in English for specific purposes: </a:t>
            </a:r>
            <a:r>
              <a:rPr lang="pt-BR" sz="2200" dirty="0" smtClean="0"/>
              <a:t>a </a:t>
            </a:r>
            <a:r>
              <a:rPr lang="pt-BR" sz="2200" dirty="0" err="1" smtClean="0"/>
              <a:t>multi-disciplinary</a:t>
            </a:r>
            <a:r>
              <a:rPr lang="pt-BR" sz="2200" dirty="0" smtClean="0"/>
              <a:t> approach. Cambridge: CUP, 1998.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1" dirty="0" smtClean="0"/>
              <a:t>ELLIS, S.; GERIGHTY, T. </a:t>
            </a:r>
            <a:r>
              <a:rPr lang="en-US" sz="2200" i="1" dirty="0" smtClean="0"/>
              <a:t>English For Aviation. </a:t>
            </a:r>
            <a:r>
              <a:rPr lang="en-US" sz="2200" dirty="0" smtClean="0"/>
              <a:t>Oxford: OUP, 2008.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1" dirty="0" smtClean="0"/>
              <a:t>EMERY, H.; ROBERTS, A. </a:t>
            </a:r>
            <a:r>
              <a:rPr lang="en-US" sz="2200" i="1" dirty="0" smtClean="0"/>
              <a:t>Aviation English. </a:t>
            </a:r>
            <a:r>
              <a:rPr lang="en-US" sz="2200" dirty="0" smtClean="0"/>
              <a:t>Oxford: Macmillan, 2008.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 smtClean="0"/>
              <a:t>______. </a:t>
            </a:r>
            <a:r>
              <a:rPr lang="en-US" sz="2200" i="1" dirty="0" smtClean="0"/>
              <a:t>Check Your Aviation English. </a:t>
            </a:r>
            <a:r>
              <a:rPr lang="en-US" sz="2200" dirty="0" smtClean="0"/>
              <a:t>Oxford: Macmillan, 2010.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1" dirty="0" smtClean="0"/>
              <a:t>FRASER, H. </a:t>
            </a:r>
            <a:r>
              <a:rPr lang="en-US" sz="2200" i="1" dirty="0" smtClean="0"/>
              <a:t>Teaching Pronunciation: </a:t>
            </a:r>
            <a:r>
              <a:rPr lang="en-US" sz="2200" dirty="0" smtClean="0"/>
              <a:t>A handbook for teachers and trainers. Sydney: TAFE NSW Access Division, 2001.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1" dirty="0" smtClean="0"/>
              <a:t>HUTCHINSON, T.; WATERS, A. </a:t>
            </a:r>
            <a:r>
              <a:rPr lang="en-US" sz="2200" i="1" dirty="0" smtClean="0"/>
              <a:t>English for Specific Purposes: </a:t>
            </a:r>
            <a:r>
              <a:rPr lang="en-US" sz="2200" dirty="0" smtClean="0"/>
              <a:t>A Learning-</a:t>
            </a:r>
            <a:r>
              <a:rPr lang="en-US" sz="2200" dirty="0" err="1" smtClean="0"/>
              <a:t>Centred</a:t>
            </a:r>
            <a:r>
              <a:rPr lang="en-US" sz="2200" dirty="0" smtClean="0"/>
              <a:t> </a:t>
            </a:r>
            <a:r>
              <a:rPr lang="pt-BR" sz="2200" dirty="0" smtClean="0"/>
              <a:t>Approach. Cambridge: CUP, 1987.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1" dirty="0" smtClean="0"/>
              <a:t>JENKINS, J. </a:t>
            </a:r>
            <a:r>
              <a:rPr lang="en-US" sz="2200" i="1" dirty="0" smtClean="0"/>
              <a:t>The Phonology of English as an International Language. </a:t>
            </a:r>
            <a:r>
              <a:rPr lang="en-US" sz="2200" dirty="0" smtClean="0"/>
              <a:t>Oxford: OUP, </a:t>
            </a:r>
            <a:r>
              <a:rPr lang="pt-BR" sz="2200" dirty="0" smtClean="0"/>
              <a:t>2000.</a:t>
            </a:r>
            <a:endParaRPr lang="pt-BR" sz="22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dirty="0" smtClean="0"/>
              <a:t>Objetivo da Pesquisa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31520" y="1845734"/>
            <a:ext cx="10643616" cy="4023360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pt-BR" sz="3200" dirty="0" smtClean="0"/>
              <a:t>Investigar em que medida os exercícios de pronúncia presentes em três </a:t>
            </a:r>
            <a:r>
              <a:rPr lang="pt-BR" sz="3200" dirty="0" err="1" smtClean="0"/>
              <a:t>LDs</a:t>
            </a:r>
            <a:r>
              <a:rPr lang="pt-BR" sz="3200" dirty="0" smtClean="0"/>
              <a:t>, utilizados ao longo do Curso de </a:t>
            </a:r>
            <a:r>
              <a:rPr lang="pt-BR" sz="3200" dirty="0" err="1" smtClean="0"/>
              <a:t>ATCOs</a:t>
            </a:r>
            <a:r>
              <a:rPr lang="pt-BR" sz="3200" dirty="0" smtClean="0"/>
              <a:t>, contemplam as necessidades específicas de falantes de PB.</a:t>
            </a:r>
          </a:p>
          <a:p>
            <a:pPr algn="just">
              <a:lnSpc>
                <a:spcPct val="100000"/>
              </a:lnSpc>
            </a:pPr>
            <a:endParaRPr lang="pt-BR" sz="3200" dirty="0" smtClean="0"/>
          </a:p>
        </p:txBody>
      </p:sp>
      <p:pic>
        <p:nvPicPr>
          <p:cNvPr id="4" name="Imagem 3" descr="L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528" y="3425589"/>
            <a:ext cx="7554553" cy="3230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27635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78173"/>
          </a:xfrm>
        </p:spPr>
        <p:txBody>
          <a:bodyPr>
            <a:normAutofit/>
          </a:bodyPr>
          <a:lstStyle/>
          <a:p>
            <a:pPr algn="ctr"/>
            <a:r>
              <a:rPr lang="pt-BR" sz="4000" dirty="0" smtClean="0"/>
              <a:t>Perguntas de Pesquisa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2137" y="1665027"/>
            <a:ext cx="11368585" cy="4844955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800" b="1" dirty="0" smtClean="0">
                <a:solidFill>
                  <a:srgbClr val="FF0000"/>
                </a:solidFill>
              </a:rPr>
              <a:t>1. </a:t>
            </a:r>
            <a:r>
              <a:rPr lang="pt-BR" sz="2800" dirty="0" smtClean="0"/>
              <a:t>Quais são as recomendações dos </a:t>
            </a:r>
            <a:r>
              <a:rPr lang="pt-BR" sz="2800" b="1" dirty="0" smtClean="0"/>
              <a:t>documentos</a:t>
            </a:r>
            <a:r>
              <a:rPr lang="pt-BR" sz="2800" dirty="0" smtClean="0"/>
              <a:t> </a:t>
            </a:r>
            <a:r>
              <a:rPr lang="pt-BR" sz="2800" b="1" dirty="0" smtClean="0"/>
              <a:t>oficiais</a:t>
            </a:r>
            <a:r>
              <a:rPr lang="pt-BR" sz="2800" dirty="0" smtClean="0"/>
              <a:t> da OACI em relação ao trabalho com </a:t>
            </a:r>
            <a:r>
              <a:rPr lang="pt-BR" sz="2800" b="1" dirty="0" smtClean="0"/>
              <a:t>pronúncia</a:t>
            </a:r>
            <a:r>
              <a:rPr lang="pt-BR" sz="2800" dirty="0" smtClean="0"/>
              <a:t> e quais são os </a:t>
            </a:r>
            <a:r>
              <a:rPr lang="pt-BR" sz="2800" b="1" dirty="0" smtClean="0"/>
              <a:t>descritores</a:t>
            </a:r>
            <a:r>
              <a:rPr lang="pt-BR" sz="2800" dirty="0" smtClean="0"/>
              <a:t> do Exame de Proficiência em Inglês Aeronáutico do SISCEAB (</a:t>
            </a:r>
            <a:r>
              <a:rPr lang="pt-BR" sz="2800" b="1" dirty="0" smtClean="0"/>
              <a:t>EPLIS</a:t>
            </a:r>
            <a:r>
              <a:rPr lang="pt-BR" sz="2800" dirty="0" smtClean="0"/>
              <a:t>)?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800" b="1" dirty="0" smtClean="0">
                <a:solidFill>
                  <a:srgbClr val="FF0000"/>
                </a:solidFill>
              </a:rPr>
              <a:t>2. </a:t>
            </a:r>
            <a:r>
              <a:rPr lang="pt-BR" sz="2800" b="1" dirty="0" smtClean="0"/>
              <a:t>Quais</a:t>
            </a:r>
            <a:r>
              <a:rPr lang="pt-BR" sz="2800" dirty="0" smtClean="0"/>
              <a:t> são as </a:t>
            </a:r>
            <a:r>
              <a:rPr lang="pt-BR" sz="2800" b="1" dirty="0" smtClean="0"/>
              <a:t>principais</a:t>
            </a:r>
            <a:r>
              <a:rPr lang="pt-BR" sz="2800" dirty="0" smtClean="0"/>
              <a:t> </a:t>
            </a:r>
            <a:r>
              <a:rPr lang="pt-BR" sz="2800" b="1" dirty="0" smtClean="0"/>
              <a:t>dificuldades</a:t>
            </a:r>
            <a:r>
              <a:rPr lang="pt-BR" sz="2800" dirty="0" smtClean="0"/>
              <a:t> de pronúncia em inglês geralmente apresentadas por falantes nativos do Português Brasileiro?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800" b="1" dirty="0" smtClean="0">
                <a:solidFill>
                  <a:srgbClr val="FF0000"/>
                </a:solidFill>
              </a:rPr>
              <a:t>3. </a:t>
            </a:r>
            <a:r>
              <a:rPr lang="pt-BR" sz="2800" b="1" dirty="0" smtClean="0"/>
              <a:t>Quantos</a:t>
            </a:r>
            <a:r>
              <a:rPr lang="pt-BR" sz="2800" dirty="0" smtClean="0"/>
              <a:t> exercícios de pronúncia existem em cada um dos três </a:t>
            </a:r>
            <a:r>
              <a:rPr lang="pt-BR" sz="2800" dirty="0" err="1" smtClean="0"/>
              <a:t>LDs</a:t>
            </a:r>
            <a:r>
              <a:rPr lang="pt-BR" sz="2800" dirty="0" smtClean="0"/>
              <a:t> e quais são seus </a:t>
            </a:r>
            <a:r>
              <a:rPr lang="pt-BR" sz="2800" b="1" dirty="0" smtClean="0"/>
              <a:t>enfoques</a:t>
            </a:r>
            <a:r>
              <a:rPr lang="pt-BR" sz="2800" dirty="0" smtClean="0"/>
              <a:t> (aspecto segmental ou </a:t>
            </a:r>
            <a:r>
              <a:rPr lang="pt-BR" sz="2800" dirty="0" err="1" smtClean="0"/>
              <a:t>suprassegmental</a:t>
            </a:r>
            <a:r>
              <a:rPr lang="pt-BR" sz="2800" dirty="0" smtClean="0"/>
              <a:t>) e </a:t>
            </a:r>
            <a:r>
              <a:rPr lang="pt-BR" sz="2800" b="1" dirty="0" smtClean="0"/>
              <a:t>tópicos</a:t>
            </a:r>
            <a:r>
              <a:rPr lang="pt-BR" sz="2800" dirty="0" smtClean="0"/>
              <a:t> específicos? (</a:t>
            </a:r>
            <a:r>
              <a:rPr lang="pt-BR" sz="2800" dirty="0" smtClean="0">
                <a:solidFill>
                  <a:schemeClr val="accent6">
                    <a:lumMod val="50000"/>
                  </a:schemeClr>
                </a:solidFill>
              </a:rPr>
              <a:t>Metodologia Quantitativa</a:t>
            </a:r>
            <a:r>
              <a:rPr lang="pt-BR" sz="2800" dirty="0" smtClean="0"/>
              <a:t>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800" b="1" dirty="0" smtClean="0">
                <a:solidFill>
                  <a:srgbClr val="FF0000"/>
                </a:solidFill>
              </a:rPr>
              <a:t>4. </a:t>
            </a:r>
            <a:r>
              <a:rPr lang="pt-BR" sz="2800" b="1" dirty="0" smtClean="0"/>
              <a:t>Quais</a:t>
            </a:r>
            <a:r>
              <a:rPr lang="pt-BR" sz="2800" dirty="0" smtClean="0"/>
              <a:t> exercícios de pronúncia disponíveis nos três </a:t>
            </a:r>
            <a:r>
              <a:rPr lang="pt-BR" sz="2800" dirty="0" err="1" smtClean="0"/>
              <a:t>LDs</a:t>
            </a:r>
            <a:r>
              <a:rPr lang="pt-BR" sz="2800" dirty="0" smtClean="0"/>
              <a:t> </a:t>
            </a:r>
            <a:r>
              <a:rPr lang="pt-BR" sz="2800" b="1" dirty="0" smtClean="0"/>
              <a:t>atendem</a:t>
            </a:r>
            <a:r>
              <a:rPr lang="pt-BR" sz="2800" dirty="0" smtClean="0"/>
              <a:t> as necessidades dos falantes de Português Brasileiro como primeira língua? (</a:t>
            </a:r>
            <a:r>
              <a:rPr lang="pt-BR" sz="2800" dirty="0" smtClean="0">
                <a:solidFill>
                  <a:schemeClr val="accent6">
                    <a:lumMod val="50000"/>
                  </a:schemeClr>
                </a:solidFill>
              </a:rPr>
              <a:t>Metodologia </a:t>
            </a:r>
            <a:r>
              <a:rPr lang="pt-BR" sz="2800" dirty="0" err="1" smtClean="0">
                <a:solidFill>
                  <a:schemeClr val="accent6">
                    <a:lumMod val="50000"/>
                  </a:schemeClr>
                </a:solidFill>
              </a:rPr>
              <a:t>Qualitativa-Interpretativista</a:t>
            </a:r>
            <a:r>
              <a:rPr lang="pt-BR" sz="2800" dirty="0" smtClean="0"/>
              <a:t>)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xmlns="" val="12527635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78172"/>
          </a:xfrm>
        </p:spPr>
        <p:txBody>
          <a:bodyPr>
            <a:normAutofit/>
          </a:bodyPr>
          <a:lstStyle/>
          <a:p>
            <a:pPr algn="ctr"/>
            <a:r>
              <a:rPr lang="pt-BR" sz="4000" dirty="0" smtClean="0"/>
              <a:t>Fundamentação Teórica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09684" y="1746913"/>
            <a:ext cx="10945504" cy="442187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None/>
            </a:pPr>
            <a:r>
              <a:rPr lang="pt-BR" sz="2800" b="1" dirty="0" smtClean="0"/>
              <a:t>	Pronúncia</a:t>
            </a:r>
            <a:r>
              <a:rPr lang="pt-BR" sz="2800" dirty="0" smtClean="0"/>
              <a:t> - </a:t>
            </a:r>
            <a:r>
              <a:rPr lang="pt-BR" sz="2800" dirty="0" err="1" smtClean="0"/>
              <a:t>Kenworthy</a:t>
            </a:r>
            <a:r>
              <a:rPr lang="pt-BR" sz="2800" dirty="0" smtClean="0"/>
              <a:t> (1987), </a:t>
            </a:r>
            <a:r>
              <a:rPr lang="pt-BR" sz="2800" dirty="0" err="1" smtClean="0"/>
              <a:t>Celce-Murcia</a:t>
            </a:r>
            <a:r>
              <a:rPr lang="pt-BR" sz="2800" dirty="0" smtClean="0"/>
              <a:t> </a:t>
            </a:r>
            <a:r>
              <a:rPr lang="pt-BR" sz="2800" dirty="0" err="1" smtClean="0"/>
              <a:t>et</a:t>
            </a:r>
            <a:r>
              <a:rPr lang="pt-BR" sz="2800" dirty="0" smtClean="0"/>
              <a:t> </a:t>
            </a:r>
            <a:r>
              <a:rPr lang="pt-BR" sz="2800" dirty="0" err="1" smtClean="0"/>
              <a:t>al</a:t>
            </a:r>
            <a:r>
              <a:rPr lang="pt-BR" sz="2800" dirty="0" smtClean="0"/>
              <a:t> (1996), Fraser (2001).</a:t>
            </a:r>
          </a:p>
          <a:p>
            <a:pPr>
              <a:lnSpc>
                <a:spcPct val="100000"/>
              </a:lnSpc>
              <a:buNone/>
            </a:pPr>
            <a:r>
              <a:rPr lang="pt-BR" sz="2800" b="1" dirty="0" smtClean="0"/>
              <a:t> Problemas de pronúncia em inglês mais comuns entre falantes de PB como primeira língua </a:t>
            </a:r>
            <a:r>
              <a:rPr lang="pt-BR" sz="2800" dirty="0" smtClean="0"/>
              <a:t>- </a:t>
            </a:r>
            <a:r>
              <a:rPr lang="pt-BR" sz="2800" dirty="0" err="1" smtClean="0"/>
              <a:t>Sant’Anna</a:t>
            </a:r>
            <a:r>
              <a:rPr lang="pt-BR" sz="2800" dirty="0" smtClean="0"/>
              <a:t> (2008), </a:t>
            </a:r>
            <a:r>
              <a:rPr lang="pt-BR" sz="2800" dirty="0" err="1" smtClean="0"/>
              <a:t>Cristófaro-Silva</a:t>
            </a:r>
            <a:r>
              <a:rPr lang="pt-BR" sz="2800" dirty="0" smtClean="0"/>
              <a:t> (2012).</a:t>
            </a:r>
          </a:p>
          <a:p>
            <a:pPr>
              <a:lnSpc>
                <a:spcPct val="100000"/>
              </a:lnSpc>
              <a:buNone/>
            </a:pPr>
            <a:r>
              <a:rPr lang="pt-BR" sz="2800" b="1" dirty="0" smtClean="0"/>
              <a:t>	Inglês como Língua Franca </a:t>
            </a:r>
            <a:r>
              <a:rPr lang="pt-BR" sz="2800" dirty="0" smtClean="0"/>
              <a:t>- </a:t>
            </a:r>
            <a:r>
              <a:rPr lang="pt-BR" sz="2800" dirty="0" err="1" smtClean="0"/>
              <a:t>Jenkins</a:t>
            </a:r>
            <a:r>
              <a:rPr lang="pt-BR" sz="2800" dirty="0" smtClean="0"/>
              <a:t> (2000, 2002, 2005) e </a:t>
            </a:r>
            <a:r>
              <a:rPr lang="pt-BR" sz="2800" dirty="0" err="1" smtClean="0"/>
              <a:t>Seidlhofer</a:t>
            </a:r>
            <a:r>
              <a:rPr lang="pt-BR" sz="2800" dirty="0" smtClean="0"/>
              <a:t> (2005).</a:t>
            </a:r>
          </a:p>
          <a:p>
            <a:pPr>
              <a:lnSpc>
                <a:spcPct val="100000"/>
              </a:lnSpc>
              <a:buNone/>
            </a:pPr>
            <a:r>
              <a:rPr lang="pt-BR" sz="2800" b="1" dirty="0" smtClean="0"/>
              <a:t>	</a:t>
            </a:r>
            <a:r>
              <a:rPr lang="pt-BR" sz="2800" b="1" i="1" dirty="0" err="1" smtClean="0"/>
              <a:t>English</a:t>
            </a:r>
            <a:r>
              <a:rPr lang="pt-BR" sz="2800" b="1" i="1" dirty="0" smtClean="0"/>
              <a:t> for </a:t>
            </a:r>
            <a:r>
              <a:rPr lang="pt-BR" sz="2800" b="1" i="1" dirty="0" err="1" smtClean="0"/>
              <a:t>Specific</a:t>
            </a:r>
            <a:r>
              <a:rPr lang="pt-BR" sz="2800" b="1" i="1" dirty="0" smtClean="0"/>
              <a:t> </a:t>
            </a:r>
            <a:r>
              <a:rPr lang="pt-BR" sz="2800" b="1" i="1" dirty="0" err="1" smtClean="0"/>
              <a:t>Purposes</a:t>
            </a:r>
            <a:r>
              <a:rPr lang="pt-BR" sz="2800" b="1" i="1" dirty="0" smtClean="0"/>
              <a:t> </a:t>
            </a:r>
            <a:r>
              <a:rPr lang="pt-BR" sz="2800" dirty="0" smtClean="0"/>
              <a:t>- </a:t>
            </a:r>
            <a:r>
              <a:rPr lang="pt-BR" sz="2800" dirty="0" err="1" smtClean="0"/>
              <a:t>Hutchinson</a:t>
            </a:r>
            <a:r>
              <a:rPr lang="pt-BR" sz="2800" dirty="0" smtClean="0"/>
              <a:t> e Waters (1987), Robinson (1991), Dudley-Evans e </a:t>
            </a:r>
            <a:r>
              <a:rPr lang="pt-BR" sz="2800" dirty="0" err="1" smtClean="0"/>
              <a:t>St</a:t>
            </a:r>
            <a:r>
              <a:rPr lang="pt-BR" sz="2800" dirty="0" smtClean="0"/>
              <a:t> John (1998) e Ramos (2005).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xmlns="" val="33811465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pt-BR" dirty="0"/>
          </a:p>
        </p:txBody>
      </p:sp>
      <p:pic>
        <p:nvPicPr>
          <p:cNvPr id="5" name="Espaço Reservado para Conteúdo 4" descr="continuu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0917" y="0"/>
            <a:ext cx="8686800" cy="6680579"/>
          </a:xfrm>
        </p:spPr>
      </p:pic>
    </p:spTree>
    <p:extLst>
      <p:ext uri="{BB962C8B-B14F-4D97-AF65-F5344CB8AC3E}">
        <p14:creationId xmlns:p14="http://schemas.microsoft.com/office/powerpoint/2010/main" xmlns="" val="33811465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dirty="0" err="1" smtClean="0"/>
              <a:t>English</a:t>
            </a:r>
            <a:r>
              <a:rPr lang="pt-BR" sz="4000" dirty="0" smtClean="0"/>
              <a:t> for </a:t>
            </a:r>
            <a:r>
              <a:rPr lang="pt-BR" sz="4000" dirty="0" err="1" smtClean="0"/>
              <a:t>Specific</a:t>
            </a:r>
            <a:r>
              <a:rPr lang="pt-BR" sz="4000" dirty="0" smtClean="0"/>
              <a:t> </a:t>
            </a:r>
            <a:r>
              <a:rPr lang="pt-BR" sz="4000" dirty="0" err="1" smtClean="0"/>
              <a:t>Purposes</a:t>
            </a:r>
            <a:r>
              <a:rPr lang="pt-BR" sz="4000" dirty="0" smtClean="0"/>
              <a:t> (ESP)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6399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None/>
            </a:pPr>
            <a:r>
              <a:rPr lang="pt-BR" sz="2800" b="1" dirty="0" smtClean="0"/>
              <a:t>	</a:t>
            </a:r>
          </a:p>
          <a:p>
            <a:pPr>
              <a:lnSpc>
                <a:spcPct val="100000"/>
              </a:lnSpc>
              <a:buNone/>
            </a:pPr>
            <a:r>
              <a:rPr lang="pt-BR" sz="2800" dirty="0" smtClean="0"/>
              <a:t>“ESP, então, é uma </a:t>
            </a:r>
            <a:r>
              <a:rPr lang="pt-BR" sz="2800" b="1" dirty="0" smtClean="0"/>
              <a:t>abordagem de ensino de línguas </a:t>
            </a:r>
            <a:r>
              <a:rPr lang="pt-BR" sz="2800" dirty="0" smtClean="0"/>
              <a:t>na qual todas as decisões quanto ao conteúdo e ao método se baseiam na razão do aprendiz para aprender” (HUTCHINSON; WATERS, 1987, p. 19).</a:t>
            </a:r>
          </a:p>
          <a:p>
            <a:pPr>
              <a:lnSpc>
                <a:spcPct val="100000"/>
              </a:lnSpc>
              <a:buNone/>
            </a:pPr>
            <a:r>
              <a:rPr lang="pt-BR" sz="2800" dirty="0" smtClean="0"/>
              <a:t>	Para </a:t>
            </a:r>
            <a:r>
              <a:rPr lang="pt-BR" sz="2800" dirty="0" err="1" smtClean="0"/>
              <a:t>Hutchinson</a:t>
            </a:r>
            <a:r>
              <a:rPr lang="pt-BR" sz="2800" dirty="0" smtClean="0"/>
              <a:t> e Waters (1987), a </a:t>
            </a:r>
            <a:r>
              <a:rPr lang="pt-BR" sz="2800" b="1" dirty="0" smtClean="0"/>
              <a:t>Análise de Necessidades é o mínimo irredutível</a:t>
            </a:r>
            <a:r>
              <a:rPr lang="pt-BR" sz="2800" dirty="0" smtClean="0"/>
              <a:t> de uma abordagem ESP para o </a:t>
            </a:r>
            <a:r>
              <a:rPr lang="pt-BR" sz="2800" i="1" dirty="0" smtClean="0"/>
              <a:t>design</a:t>
            </a:r>
            <a:r>
              <a:rPr lang="pt-BR" sz="2800" dirty="0" smtClean="0"/>
              <a:t> de um curso de inglês.</a:t>
            </a:r>
          </a:p>
          <a:p>
            <a:pPr algn="ctr">
              <a:lnSpc>
                <a:spcPct val="100000"/>
              </a:lnSpc>
              <a:buNone/>
            </a:pPr>
            <a:r>
              <a:rPr lang="pt-BR" sz="2800" dirty="0" smtClean="0"/>
              <a:t> (Análise de Necessidades / </a:t>
            </a:r>
            <a:r>
              <a:rPr lang="pt-BR" sz="2800" dirty="0" err="1" smtClean="0"/>
              <a:t>Doc</a:t>
            </a:r>
            <a:r>
              <a:rPr lang="pt-BR" sz="2800" dirty="0" smtClean="0"/>
              <a:t> 9835 / exames escritos e orais)</a:t>
            </a:r>
          </a:p>
        </p:txBody>
      </p:sp>
    </p:spTree>
    <p:extLst>
      <p:ext uri="{BB962C8B-B14F-4D97-AF65-F5344CB8AC3E}">
        <p14:creationId xmlns:p14="http://schemas.microsoft.com/office/powerpoint/2010/main" xmlns="" val="33811465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4000" dirty="0" smtClean="0"/>
              <a:t>Habilidades necessárias para a proficiência </a:t>
            </a:r>
            <a:r>
              <a:rPr lang="pt-BR" sz="4000" dirty="0" err="1" smtClean="0"/>
              <a:t>linguística</a:t>
            </a:r>
            <a:endParaRPr lang="pt-BR" sz="4000" dirty="0"/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2862" y="1824175"/>
            <a:ext cx="9564534" cy="4483961"/>
          </a:xfrm>
        </p:spPr>
      </p:pic>
    </p:spTree>
    <p:extLst>
      <p:ext uri="{BB962C8B-B14F-4D97-AF65-F5344CB8AC3E}">
        <p14:creationId xmlns:p14="http://schemas.microsoft.com/office/powerpoint/2010/main" xmlns="" val="858042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46412"/>
          </a:xfrm>
        </p:spPr>
        <p:txBody>
          <a:bodyPr>
            <a:normAutofit/>
          </a:bodyPr>
          <a:lstStyle/>
          <a:p>
            <a:pPr algn="ctr"/>
            <a:r>
              <a:rPr lang="pt-BR" sz="4000" dirty="0" smtClean="0"/>
              <a:t>Problemas de pronúncia comuns a falantes de PB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36728" y="1845733"/>
            <a:ext cx="11382233" cy="440494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t-BR" sz="2400" b="1" dirty="0" smtClean="0"/>
              <a:t>- acréscimo vocálico (posição inicial, medial e final) [C+V] [</a:t>
            </a:r>
            <a:r>
              <a:rPr lang="pt-BR" sz="2400" i="1" dirty="0" err="1" smtClean="0"/>
              <a:t>station</a:t>
            </a:r>
            <a:r>
              <a:rPr lang="pt-BR" sz="2400" dirty="0" smtClean="0"/>
              <a:t>, </a:t>
            </a:r>
            <a:r>
              <a:rPr lang="pt-BR" sz="2400" i="1" dirty="0" smtClean="0"/>
              <a:t>desktop</a:t>
            </a:r>
            <a:r>
              <a:rPr lang="pt-BR" sz="2400" dirty="0" smtClean="0"/>
              <a:t>, </a:t>
            </a:r>
            <a:r>
              <a:rPr lang="pt-BR" sz="2400" i="1" dirty="0" smtClean="0"/>
              <a:t>work</a:t>
            </a:r>
            <a:r>
              <a:rPr lang="pt-BR" sz="2400" b="1" dirty="0" smtClean="0"/>
              <a:t>]</a:t>
            </a:r>
          </a:p>
          <a:p>
            <a:pPr>
              <a:lnSpc>
                <a:spcPct val="100000"/>
              </a:lnSpc>
            </a:pPr>
            <a:r>
              <a:rPr lang="pt-BR" sz="2400" b="1" dirty="0" smtClean="0"/>
              <a:t>- não diferenciação entre vogais longas e curtas [</a:t>
            </a:r>
            <a:r>
              <a:rPr lang="pt-BR" sz="2400" i="1" dirty="0" smtClean="0"/>
              <a:t>hit</a:t>
            </a:r>
            <a:r>
              <a:rPr lang="pt-BR" sz="2400" dirty="0" smtClean="0"/>
              <a:t> x </a:t>
            </a:r>
            <a:r>
              <a:rPr lang="pt-BR" sz="2400" i="1" dirty="0" err="1" smtClean="0"/>
              <a:t>heat</a:t>
            </a:r>
            <a:r>
              <a:rPr lang="pt-BR" sz="2400" i="1" dirty="0" smtClean="0"/>
              <a:t>, </a:t>
            </a:r>
            <a:r>
              <a:rPr lang="pt-BR" sz="2400" i="1" dirty="0" err="1" smtClean="0"/>
              <a:t>bed</a:t>
            </a:r>
            <a:r>
              <a:rPr lang="pt-BR" sz="2400" i="1" dirty="0" smtClean="0"/>
              <a:t> </a:t>
            </a:r>
            <a:r>
              <a:rPr lang="pt-BR" sz="2400" dirty="0" smtClean="0"/>
              <a:t>x</a:t>
            </a:r>
            <a:r>
              <a:rPr lang="pt-BR" sz="2400" i="1" dirty="0" smtClean="0"/>
              <a:t> </a:t>
            </a:r>
            <a:r>
              <a:rPr lang="pt-BR" sz="2400" i="1" dirty="0" err="1" smtClean="0"/>
              <a:t>bad</a:t>
            </a:r>
            <a:r>
              <a:rPr lang="pt-BR" sz="2400" i="1" dirty="0" smtClean="0"/>
              <a:t>, book </a:t>
            </a:r>
            <a:r>
              <a:rPr lang="pt-BR" sz="2400" dirty="0" smtClean="0"/>
              <a:t>x</a:t>
            </a:r>
            <a:r>
              <a:rPr lang="pt-BR" sz="2400" i="1" dirty="0" smtClean="0"/>
              <a:t> boot</a:t>
            </a:r>
            <a:r>
              <a:rPr lang="pt-BR" sz="2400" b="1" dirty="0" smtClean="0"/>
              <a:t>]</a:t>
            </a:r>
          </a:p>
          <a:p>
            <a:pPr>
              <a:lnSpc>
                <a:spcPct val="100000"/>
              </a:lnSpc>
            </a:pPr>
            <a:r>
              <a:rPr lang="pt-BR" sz="2400" b="1" dirty="0" smtClean="0"/>
              <a:t>- labiodentalização da fricativa </a:t>
            </a:r>
            <a:r>
              <a:rPr lang="pt-BR" sz="2400" b="1" dirty="0" err="1" smtClean="0"/>
              <a:t>interdental</a:t>
            </a:r>
            <a:r>
              <a:rPr lang="pt-BR" sz="2400" b="1" dirty="0" smtClean="0"/>
              <a:t> ‘</a:t>
            </a:r>
            <a:r>
              <a:rPr lang="pt-BR" sz="2400" b="1" dirty="0" err="1" smtClean="0"/>
              <a:t>th</a:t>
            </a:r>
            <a:r>
              <a:rPr lang="pt-BR" sz="2400" b="1" dirty="0" smtClean="0"/>
              <a:t>’ [</a:t>
            </a:r>
            <a:r>
              <a:rPr lang="pt-BR" sz="2400" i="1" dirty="0" err="1" smtClean="0"/>
              <a:t>with</a:t>
            </a:r>
            <a:r>
              <a:rPr lang="pt-BR" sz="2400" dirty="0" smtClean="0"/>
              <a:t> </a:t>
            </a:r>
            <a:r>
              <a:rPr lang="pt-BR" sz="2400" i="1" dirty="0" err="1" smtClean="0"/>
              <a:t>you</a:t>
            </a:r>
            <a:r>
              <a:rPr lang="pt-BR" sz="2400" b="1" dirty="0" smtClean="0"/>
              <a:t> </a:t>
            </a:r>
            <a:r>
              <a:rPr lang="pl-PL" sz="2400" dirty="0" smtClean="0"/>
              <a:t>/s/, /f/, /t/, /v/ </a:t>
            </a:r>
            <a:r>
              <a:rPr lang="pl-PL" sz="2400" b="1" dirty="0" smtClean="0"/>
              <a:t>-</a:t>
            </a:r>
            <a:r>
              <a:rPr lang="pt-BR" sz="2400" b="1" dirty="0" smtClean="0"/>
              <a:t> </a:t>
            </a:r>
            <a:r>
              <a:rPr lang="pt-BR" sz="2400" i="1" dirty="0" err="1" smtClean="0"/>
              <a:t>without</a:t>
            </a:r>
            <a:r>
              <a:rPr lang="pl-PL" sz="2400" dirty="0" smtClean="0"/>
              <a:t> /d/, /z/</a:t>
            </a:r>
            <a:r>
              <a:rPr lang="pt-BR" sz="2400" b="1" dirty="0" smtClean="0"/>
              <a:t>]</a:t>
            </a:r>
          </a:p>
          <a:p>
            <a:pPr>
              <a:lnSpc>
                <a:spcPct val="100000"/>
              </a:lnSpc>
            </a:pPr>
            <a:r>
              <a:rPr lang="pt-BR" sz="2400" b="1" dirty="0" smtClean="0"/>
              <a:t>- </a:t>
            </a:r>
            <a:r>
              <a:rPr lang="pt-BR" sz="2400" b="1" dirty="0" err="1" smtClean="0"/>
              <a:t>velarização</a:t>
            </a:r>
            <a:r>
              <a:rPr lang="pt-BR" sz="2400" b="1" dirty="0" smtClean="0"/>
              <a:t> da fricativa </a:t>
            </a:r>
            <a:r>
              <a:rPr lang="pt-BR" sz="2400" b="1" dirty="0" err="1" smtClean="0"/>
              <a:t>glotal</a:t>
            </a:r>
            <a:r>
              <a:rPr lang="pt-BR" sz="2400" b="1" dirty="0" smtClean="0"/>
              <a:t> ‘h’ [</a:t>
            </a:r>
            <a:r>
              <a:rPr lang="pt-BR" sz="2400" dirty="0" smtClean="0"/>
              <a:t>‘r’ brasileiro, fricativa velar</a:t>
            </a:r>
            <a:r>
              <a:rPr lang="pt-BR" sz="2400" b="1" dirty="0" smtClean="0"/>
              <a:t>]</a:t>
            </a:r>
          </a:p>
          <a:p>
            <a:pPr>
              <a:lnSpc>
                <a:spcPct val="100000"/>
              </a:lnSpc>
            </a:pPr>
            <a:r>
              <a:rPr lang="pt-BR" sz="2400" b="1" dirty="0" smtClean="0"/>
              <a:t>- não aspiração das oclusivas </a:t>
            </a:r>
            <a:r>
              <a:rPr lang="pt-BR" sz="2400" b="1" dirty="0" err="1" smtClean="0"/>
              <a:t>desvozeadas</a:t>
            </a:r>
            <a:r>
              <a:rPr lang="pt-BR" sz="2400" b="1" dirty="0" smtClean="0"/>
              <a:t> /k/ /p/ /t/</a:t>
            </a:r>
          </a:p>
          <a:p>
            <a:pPr>
              <a:lnSpc>
                <a:spcPct val="100000"/>
              </a:lnSpc>
            </a:pPr>
            <a:r>
              <a:rPr lang="pt-BR" sz="2400" b="1" dirty="0" smtClean="0"/>
              <a:t>- palatização de oclusivas alveolares /t/ e /d/ [ </a:t>
            </a:r>
            <a:r>
              <a:rPr lang="pt-BR" sz="2400" i="1" dirty="0" err="1" smtClean="0"/>
              <a:t>eight</a:t>
            </a:r>
            <a:r>
              <a:rPr lang="pt-BR" sz="2400" i="1" dirty="0" smtClean="0"/>
              <a:t> x H, </a:t>
            </a:r>
            <a:r>
              <a:rPr lang="pt-BR" sz="2400" i="1" dirty="0" err="1" smtClean="0"/>
              <a:t>difficult</a:t>
            </a:r>
            <a:r>
              <a:rPr lang="pt-BR" sz="2400" i="1" dirty="0" smtClean="0"/>
              <a:t> x </a:t>
            </a:r>
            <a:r>
              <a:rPr lang="pt-BR" sz="2400" i="1" dirty="0" err="1" smtClean="0">
                <a:solidFill>
                  <a:srgbClr val="FF0000"/>
                </a:solidFill>
              </a:rPr>
              <a:t>gee</a:t>
            </a:r>
            <a:r>
              <a:rPr lang="pt-BR" sz="2400" i="1" dirty="0" err="1" smtClean="0"/>
              <a:t>fficult</a:t>
            </a:r>
            <a:r>
              <a:rPr lang="pt-BR" sz="2400" b="1" i="1" dirty="0" err="1" smtClean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pt-BR" sz="2400" i="1" dirty="0" smtClean="0"/>
              <a:t> </a:t>
            </a:r>
            <a:r>
              <a:rPr lang="pt-BR" sz="2400" b="1" dirty="0" smtClean="0"/>
              <a:t>]</a:t>
            </a:r>
          </a:p>
          <a:p>
            <a:pPr>
              <a:lnSpc>
                <a:spcPct val="100000"/>
              </a:lnSpc>
            </a:pPr>
            <a:r>
              <a:rPr lang="pt-BR" sz="2400" b="1" dirty="0" smtClean="0"/>
              <a:t>- </a:t>
            </a:r>
            <a:r>
              <a:rPr lang="pt-BR" sz="2400" b="1" dirty="0" err="1" smtClean="0"/>
              <a:t>deslaterização</a:t>
            </a:r>
            <a:r>
              <a:rPr lang="pt-BR" sz="2400" b="1" dirty="0" smtClean="0"/>
              <a:t> (ou vocalização) da lateral alveolar vozeada (“l-escuro”) [</a:t>
            </a:r>
            <a:r>
              <a:rPr lang="pt-BR" sz="2400" dirty="0" err="1" smtClean="0"/>
              <a:t>Brazil</a:t>
            </a:r>
            <a:r>
              <a:rPr lang="pt-BR" sz="2400" dirty="0" smtClean="0"/>
              <a:t> x </a:t>
            </a:r>
            <a:r>
              <a:rPr lang="pt-BR" sz="2400" dirty="0" err="1" smtClean="0"/>
              <a:t>Braziw</a:t>
            </a:r>
            <a:r>
              <a:rPr lang="pt-BR" sz="2400" b="1" dirty="0" smtClean="0"/>
              <a:t>]</a:t>
            </a:r>
          </a:p>
          <a:p>
            <a:pPr>
              <a:lnSpc>
                <a:spcPct val="100000"/>
              </a:lnSpc>
            </a:pPr>
            <a:r>
              <a:rPr lang="pt-BR" sz="2400" b="1" dirty="0" smtClean="0"/>
              <a:t>- vocalização das nasais /m/ e /n/ [ </a:t>
            </a:r>
            <a:r>
              <a:rPr lang="pt-BR" sz="2400" i="1" dirty="0" err="1" smtClean="0"/>
              <a:t>them</a:t>
            </a:r>
            <a:r>
              <a:rPr lang="pt-BR" sz="2400" dirty="0" smtClean="0"/>
              <a:t> / </a:t>
            </a:r>
            <a:r>
              <a:rPr lang="pt-BR" sz="2400" dirty="0" err="1" smtClean="0"/>
              <a:t>ðẽ</a:t>
            </a:r>
            <a:r>
              <a:rPr lang="pt-BR" sz="2400" dirty="0" smtClean="0"/>
              <a:t> / , </a:t>
            </a:r>
            <a:r>
              <a:rPr lang="pt-BR" sz="2400" i="1" dirty="0" err="1" smtClean="0"/>
              <a:t>skin</a:t>
            </a:r>
            <a:r>
              <a:rPr lang="pt-BR" sz="2400" dirty="0" smtClean="0"/>
              <a:t> / </a:t>
            </a:r>
            <a:r>
              <a:rPr lang="pt-BR" sz="2400" dirty="0" err="1" smtClean="0"/>
              <a:t>skĩ</a:t>
            </a:r>
            <a:r>
              <a:rPr lang="pt-BR" sz="2400" dirty="0" smtClean="0"/>
              <a:t> / </a:t>
            </a:r>
            <a:r>
              <a:rPr lang="pt-BR" sz="2400" b="1" dirty="0" smtClean="0"/>
              <a:t>]  </a:t>
            </a:r>
          </a:p>
        </p:txBody>
      </p:sp>
    </p:spTree>
    <p:extLst>
      <p:ext uri="{BB962C8B-B14F-4D97-AF65-F5344CB8AC3E}">
        <p14:creationId xmlns:p14="http://schemas.microsoft.com/office/powerpoint/2010/main" xmlns="" val="38238756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iva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1307</TotalTime>
  <Words>1215</Words>
  <Application>Microsoft Office PowerPoint</Application>
  <PresentationFormat>Personalizar</PresentationFormat>
  <Paragraphs>198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1" baseType="lpstr">
      <vt:lpstr>Retrospectiva</vt:lpstr>
      <vt:lpstr>ATIVIDADES DE PRONÚNCIA EM LIVROS DIDÁTICOS DE INGLÊS AERONÁUTICO: reflexões sob o prisma de falantes de português brasileiro.   Carlos Alberto Babboni (Universidade de Taubaté - UNITAU)  Orientadora: Profª Dra. Karin Quast</vt:lpstr>
      <vt:lpstr>O que deu início à pesquisa...</vt:lpstr>
      <vt:lpstr>Objetivo da Pesquisa</vt:lpstr>
      <vt:lpstr>Perguntas de Pesquisa</vt:lpstr>
      <vt:lpstr>Fundamentação Teórica</vt:lpstr>
      <vt:lpstr>Slide 6</vt:lpstr>
      <vt:lpstr>English for Specific Purposes (ESP)</vt:lpstr>
      <vt:lpstr>Habilidades necessárias para a proficiência linguística</vt:lpstr>
      <vt:lpstr>Problemas de pronúncia comuns a falantes de PB</vt:lpstr>
      <vt:lpstr>  </vt:lpstr>
      <vt:lpstr>Análise dos exercícios de pronúncia</vt:lpstr>
      <vt:lpstr> </vt:lpstr>
      <vt:lpstr> </vt:lpstr>
      <vt:lpstr>Slide 14</vt:lpstr>
      <vt:lpstr>Slide 15</vt:lpstr>
      <vt:lpstr>Slide 16</vt:lpstr>
      <vt:lpstr>Slide 17</vt:lpstr>
      <vt:lpstr>Conclusão</vt:lpstr>
      <vt:lpstr>Conclusão</vt:lpstr>
      <vt:lpstr>Principais referências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Análise de atividades de pronúncia de língua inglesa em materiais didáticos de um curso de formação de controladores de tráfego aéreo brasileiros.   Carlos Alberto Babboni (mestrando pela Universidade de Taubaté - UNITAU)  Orientadora: Profª Doutora Karin Quast</dc:title>
  <dc:creator>user</dc:creator>
  <cp:lastModifiedBy>patriciaptl</cp:lastModifiedBy>
  <cp:revision>136</cp:revision>
  <dcterms:created xsi:type="dcterms:W3CDTF">2015-11-08T19:15:36Z</dcterms:created>
  <dcterms:modified xsi:type="dcterms:W3CDTF">2017-09-25T20:19:39Z</dcterms:modified>
</cp:coreProperties>
</file>